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2" r:id="rId6"/>
    <p:sldId id="261" r:id="rId7"/>
    <p:sldId id="262" r:id="rId8"/>
    <p:sldId id="266" r:id="rId9"/>
    <p:sldId id="265" r:id="rId10"/>
    <p:sldId id="270" r:id="rId11"/>
    <p:sldId id="263" r:id="rId12"/>
    <p:sldId id="264" r:id="rId13"/>
    <p:sldId id="271" r:id="rId14"/>
    <p:sldId id="273" r:id="rId15"/>
    <p:sldId id="267" r:id="rId16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B0FD690E-89E3-4F65-B186-E6B541D23056}">
          <p14:sldIdLst>
            <p14:sldId id="256"/>
            <p14:sldId id="258"/>
            <p14:sldId id="259"/>
            <p14:sldId id="260"/>
            <p14:sldId id="272"/>
            <p14:sldId id="261"/>
            <p14:sldId id="262"/>
            <p14:sldId id="266"/>
            <p14:sldId id="265"/>
            <p14:sldId id="270"/>
            <p14:sldId id="263"/>
            <p14:sldId id="264"/>
            <p14:sldId id="271"/>
            <p14:sldId id="273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43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96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24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33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31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66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40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30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80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39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42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DEFD-6BA5-453C-A999-1DAB3FAF1E9A}" type="datetimeFigureOut">
              <a:rPr lang="it-IT" smtClean="0"/>
              <a:t>20/05/2014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54569-B646-4486-A213-DE1DBA7B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64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2518767"/>
            <a:ext cx="2571750" cy="2638425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941168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8348" y="1048742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b="1" dirty="0"/>
              <a:t>Decreto casa. </a:t>
            </a:r>
            <a:r>
              <a:rPr lang="it-IT" sz="3200" b="1" dirty="0" smtClean="0"/>
              <a:t>Un miliardo e 800 milioni per l’emergenza abitativa. Che cosa </a:t>
            </a:r>
            <a:r>
              <a:rPr lang="it-IT" sz="3200" b="1" dirty="0"/>
              <a:t>prevede?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27584" y="51571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/>
              <a:t>Ministero delle Infrastrutture e dei Trasporti</a:t>
            </a:r>
          </a:p>
          <a:p>
            <a:r>
              <a:rPr lang="it-IT" sz="3200" b="1" dirty="0" smtClean="0"/>
              <a:t>Decreto Casa.</a:t>
            </a:r>
            <a:endParaRPr lang="it-IT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708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u="sng" dirty="0" smtClean="0"/>
              <a:t>AGEVOLAZIONI FISCALI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 smtClean="0"/>
              <a:t>RIDUZIONE DELLA CEDOLARE SECCA AL 10%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Per incentivare i proprietari di alloggi sfitti a metterli sul mercato a canone concordato, l’aliquota della cedolare secca, già ridotta lo scorso anno dal 19 al 15%, viene ulteriormente abbassata </a:t>
            </a:r>
            <a:r>
              <a:rPr lang="it-IT" sz="2400" dirty="0" smtClean="0"/>
              <a:t>- </a:t>
            </a:r>
            <a:r>
              <a:rPr lang="it-IT" sz="2400" dirty="0" smtClean="0"/>
              <a:t>per il quadriennio 2014-2017 - al 10%.</a:t>
            </a:r>
          </a:p>
          <a:p>
            <a:pPr algn="just"/>
            <a:r>
              <a:rPr lang="it-IT" sz="2400" dirty="0" smtClean="0"/>
              <a:t>La cedolare </a:t>
            </a:r>
            <a:r>
              <a:rPr lang="it-IT" sz="2400" dirty="0"/>
              <a:t>secca al 10% per chi affitta a canone concordato </a:t>
            </a:r>
            <a:r>
              <a:rPr lang="it-IT" sz="2400" dirty="0" smtClean="0"/>
              <a:t>è estesa, oltre ai Comuni ad alta densità abitativa, anche ai </a:t>
            </a:r>
            <a:r>
              <a:rPr lang="it-IT" sz="2400" dirty="0"/>
              <a:t>Comuni colpiti da calamità naturali per i quali sia stato dichiarato lo stato di </a:t>
            </a:r>
            <a:r>
              <a:rPr lang="it-IT" sz="2400" dirty="0" smtClean="0"/>
              <a:t>emergenza negli ultimi cinque anni.</a:t>
            </a:r>
            <a:r>
              <a:rPr lang="it-IT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99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77875"/>
            <a:ext cx="8640960" cy="1143000"/>
          </a:xfrm>
        </p:spPr>
        <p:txBody>
          <a:bodyPr>
            <a:normAutofit/>
          </a:bodyPr>
          <a:lstStyle/>
          <a:p>
            <a:r>
              <a:rPr lang="it-IT" sz="2400" b="1" u="sng" dirty="0" smtClean="0"/>
              <a:t>AGEVOLAZIONI FISCALI</a:t>
            </a:r>
            <a:r>
              <a:rPr lang="it-IT" sz="2400" b="1" dirty="0" smtClean="0"/>
              <a:t> </a:t>
            </a:r>
            <a:br>
              <a:rPr lang="it-IT" sz="2400" b="1" dirty="0" smtClean="0"/>
            </a:br>
            <a:r>
              <a:rPr lang="it-IT" sz="2000" b="1" dirty="0" smtClean="0"/>
              <a:t>PER I </a:t>
            </a:r>
            <a:r>
              <a:rPr lang="it-IT" sz="2000" b="1" dirty="0"/>
              <a:t>REDDITI DA LOCAZIONI </a:t>
            </a:r>
            <a:r>
              <a:rPr lang="it-IT" sz="2000" b="1" dirty="0" smtClean="0"/>
              <a:t>DI ALLOGGI </a:t>
            </a:r>
            <a:r>
              <a:rPr lang="it-IT" sz="2000" b="1" dirty="0"/>
              <a:t>SOCIALI NUOVI O RISTRUTTURATI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3157811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 redditi derivanti dalla locazione di alloggi nuovi o ristrutturati non concorrono alla formazione del reddito d’impresa ai fini IRPEF/IRES e IRAP nella misura del 40 per cento per un periodo non superiore a dieci anni dalla data di ultimazione dei lavori.</a:t>
            </a:r>
            <a:r>
              <a:rPr lang="it-IT" sz="2400" b="1" dirty="0" smtClean="0"/>
              <a:t> </a:t>
            </a:r>
            <a:endParaRPr lang="it-I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87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4524" y="1177875"/>
            <a:ext cx="8637956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400" b="1" u="sng" dirty="0"/>
              <a:t>AGEVOLAZIONI FISCALI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DETRAZIONI </a:t>
            </a:r>
            <a:r>
              <a:rPr lang="it-IT" sz="2400" b="1" dirty="0"/>
              <a:t>IRPEF PER IL CONDUTTORE DI ALLOGGI SOCIALI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Per il triennio 2014 </a:t>
            </a:r>
            <a:r>
              <a:rPr lang="it-IT" sz="2400" dirty="0"/>
              <a:t>-</a:t>
            </a:r>
            <a:r>
              <a:rPr lang="it-IT" sz="2400" dirty="0" smtClean="0"/>
              <a:t>2016 gli inquilini di alloggi sociali beneficiano di una detrazione pari a  </a:t>
            </a:r>
            <a:r>
              <a:rPr lang="it-IT" sz="2400" b="1" dirty="0" smtClean="0"/>
              <a:t>900 euro</a:t>
            </a:r>
            <a:r>
              <a:rPr lang="it-IT" sz="2400" dirty="0" smtClean="0"/>
              <a:t> (per redditi non superiori euro 15.493,71) e a </a:t>
            </a:r>
            <a:r>
              <a:rPr lang="it-IT" sz="2400" b="1" dirty="0" smtClean="0"/>
              <a:t>450 euro </a:t>
            </a:r>
            <a:r>
              <a:rPr lang="it-IT" sz="2400" dirty="0" smtClean="0"/>
              <a:t>(per redditi non superiori a euro 30.987,41).</a:t>
            </a:r>
            <a:endParaRPr lang="it-I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9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u="sng" dirty="0"/>
              <a:t>AGEVOLAZIONI </a:t>
            </a:r>
            <a:r>
              <a:rPr lang="it-IT" sz="2400" b="1" u="sng" dirty="0" smtClean="0"/>
              <a:t>FISCALI</a:t>
            </a:r>
            <a:br>
              <a:rPr lang="it-IT" sz="2400" b="1" u="sng" dirty="0" smtClean="0"/>
            </a:br>
            <a:r>
              <a:rPr lang="it-IT" sz="2400" b="1" dirty="0" smtClean="0"/>
              <a:t>BONUS PER L’ACQUISTO DI MOBILI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Nell'iter parlamentare </a:t>
            </a:r>
            <a:r>
              <a:rPr lang="it-IT" sz="2400" dirty="0" smtClean="0"/>
              <a:t>per la conversione in legge del Decreto Casa è </a:t>
            </a:r>
            <a:r>
              <a:rPr lang="it-IT" sz="2400" dirty="0"/>
              <a:t>stata ripristinata la versione originaria del testo </a:t>
            </a:r>
            <a:r>
              <a:rPr lang="it-IT" sz="2400" dirty="0" smtClean="0"/>
              <a:t>sui bonus fiscali per le ristrutturazioni edilizie (detrazioni del 50%) che li estendeva all’acquisto di mobili </a:t>
            </a:r>
            <a:r>
              <a:rPr lang="it-IT" sz="2400" dirty="0"/>
              <a:t>ed elettrodomestici.  </a:t>
            </a:r>
            <a:r>
              <a:rPr lang="it-IT" sz="2400" dirty="0" smtClean="0"/>
              <a:t>La detrazione fiscale per l’acquisto di mobili è ora ammessa entro il </a:t>
            </a:r>
            <a:r>
              <a:rPr lang="it-IT" sz="2400" dirty="0"/>
              <a:t>tetto </a:t>
            </a:r>
            <a:r>
              <a:rPr lang="it-IT" sz="2400" dirty="0" smtClean="0"/>
              <a:t>di spesa a 10.000 </a:t>
            </a:r>
            <a:r>
              <a:rPr lang="it-IT" sz="2400" dirty="0"/>
              <a:t>euro, </a:t>
            </a:r>
            <a:r>
              <a:rPr lang="it-IT" sz="2400" b="1" dirty="0"/>
              <a:t>ma </a:t>
            </a:r>
            <a:r>
              <a:rPr lang="it-IT" sz="2400" b="1" dirty="0" smtClean="0"/>
              <a:t>comunque per un importo svincolato </a:t>
            </a:r>
            <a:r>
              <a:rPr lang="it-IT" sz="2400" b="1" dirty="0"/>
              <a:t>dall'importo </a:t>
            </a:r>
            <a:r>
              <a:rPr lang="it-IT" sz="2400" b="1" dirty="0" smtClean="0"/>
              <a:t>della </a:t>
            </a:r>
            <a:r>
              <a:rPr lang="it-IT" sz="2400" b="1" dirty="0"/>
              <a:t>spesa per la </a:t>
            </a:r>
            <a:r>
              <a:rPr lang="it-IT" sz="2400" b="1" dirty="0" smtClean="0"/>
              <a:t>ristrutturazione </a:t>
            </a:r>
            <a:r>
              <a:rPr lang="it-IT" sz="2400" dirty="0" smtClean="0"/>
              <a:t>(nella vecchia versione la detrazione per i mobili non poteva eccedere quella per i lavori di ristrutturazione)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51624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05867"/>
            <a:ext cx="8640960" cy="1143000"/>
          </a:xfrm>
        </p:spPr>
        <p:txBody>
          <a:bodyPr>
            <a:noAutofit/>
          </a:bodyPr>
          <a:lstStyle/>
          <a:p>
            <a:r>
              <a:rPr lang="it-IT" sz="2400" b="1" u="sng" dirty="0"/>
              <a:t>AGEVOLAZIONI FISCALI</a:t>
            </a:r>
            <a:br>
              <a:rPr lang="it-IT" sz="2400" b="1" u="sng" dirty="0"/>
            </a:br>
            <a:r>
              <a:rPr lang="it-IT" sz="2400" b="1" dirty="0"/>
              <a:t>IMU </a:t>
            </a:r>
            <a:r>
              <a:rPr lang="it-IT" sz="2400" b="1" dirty="0" smtClean="0"/>
              <a:t>RESIDENTI ALL’ESTERO</a:t>
            </a:r>
            <a:br>
              <a:rPr lang="it-IT" sz="2400" b="1" dirty="0" smtClean="0"/>
            </a:b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548061"/>
            <a:ext cx="8229600" cy="3617243"/>
          </a:xfrm>
        </p:spPr>
        <p:txBody>
          <a:bodyPr>
            <a:normAutofit/>
          </a:bodyPr>
          <a:lstStyle/>
          <a:p>
            <a:r>
              <a:rPr lang="it-IT" sz="2400" dirty="0"/>
              <a:t>Chi risiede all'estero e ha in Italia, una o più case sfitte, per una di queste non dovrà pagare l'</a:t>
            </a:r>
            <a:r>
              <a:rPr lang="it-IT" sz="2400" dirty="0" err="1"/>
              <a:t>Imu</a:t>
            </a:r>
            <a:r>
              <a:rPr lang="it-IT" sz="2400" dirty="0"/>
              <a:t> perché gli verrà considerata come prima casa. Tari e Tasi saranno ridotte dei due terzi. </a:t>
            </a:r>
            <a:r>
              <a:rPr lang="it-IT" dirty="0"/>
              <a:t> </a:t>
            </a:r>
            <a:r>
              <a:rPr lang="it-IT" dirty="0" smtClean="0"/>
              <a:t> </a:t>
            </a:r>
            <a:r>
              <a:rPr lang="it-IT" b="1" dirty="0" smtClean="0"/>
              <a:t> 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LOTTA ALL’ABUSIVISMO E TUTELA DEI </a:t>
            </a:r>
            <a:r>
              <a:rPr lang="it-IT" sz="2400" b="1" dirty="0" smtClean="0"/>
              <a:t>CONDUTTORI</a:t>
            </a:r>
            <a:br>
              <a:rPr lang="it-IT" sz="2400" b="1" dirty="0" smtClean="0"/>
            </a:br>
            <a:r>
              <a:rPr lang="it-IT" sz="2400" b="1" dirty="0" smtClean="0"/>
              <a:t>CHE </a:t>
            </a:r>
            <a:r>
              <a:rPr lang="it-IT" sz="2400" b="1" dirty="0" smtClean="0"/>
              <a:t>HANNO APPLICATO LE NORME ANTI-EVASIONE 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16592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Chiunque occupi abusivamente un immobile senza titolo non può chiedere la residenza né l’allacciamento a pubblici servizi.</a:t>
            </a:r>
          </a:p>
          <a:p>
            <a:r>
              <a:rPr lang="it-IT" sz="2400" dirty="0"/>
              <a:t>C</a:t>
            </a:r>
            <a:r>
              <a:rPr lang="it-IT" sz="2400" dirty="0" smtClean="0"/>
              <a:t>hi occupa abusivamente una casa non possa partecipare a procedure di assegnazione di alloggi IACP per cinque anni.</a:t>
            </a:r>
          </a:p>
          <a:p>
            <a:r>
              <a:rPr lang="it-IT" sz="2400" dirty="0" smtClean="0"/>
              <a:t>Per fronteggiare le conseguenze applicative della sentenza </a:t>
            </a:r>
            <a:r>
              <a:rPr lang="it-IT" sz="2400" dirty="0" smtClean="0"/>
              <a:t>della Corte costituzionale n. 50/2014 </a:t>
            </a:r>
            <a:r>
              <a:rPr lang="it-IT" sz="2400" dirty="0" smtClean="0"/>
              <a:t>sono state introdotte delle misure di tutela e la garanzia di un cano</a:t>
            </a:r>
            <a:r>
              <a:rPr lang="it-IT" sz="2400" dirty="0" smtClean="0"/>
              <a:t>ne ridotto</a:t>
            </a:r>
            <a:r>
              <a:rPr lang="it-IT" sz="2400" dirty="0"/>
              <a:t> </a:t>
            </a:r>
            <a:r>
              <a:rPr lang="it-IT" sz="2400" dirty="0" smtClean="0"/>
              <a:t>fino </a:t>
            </a:r>
            <a:r>
              <a:rPr lang="it-IT" sz="2400" dirty="0" smtClean="0"/>
              <a:t>al 31/12/15 </a:t>
            </a:r>
            <a:r>
              <a:rPr lang="it-IT" sz="2400" dirty="0" smtClean="0"/>
              <a:t>per gli inquilini che </a:t>
            </a:r>
            <a:r>
              <a:rPr lang="it-IT" sz="2400" smtClean="0"/>
              <a:t>avevano che </a:t>
            </a:r>
            <a:r>
              <a:rPr lang="it-IT" sz="2400" dirty="0" smtClean="0"/>
              <a:t>avevano applicato le disposizioni anti-evasione denunciando i canoni in </a:t>
            </a:r>
            <a:r>
              <a:rPr lang="it-IT" sz="2400" dirty="0" smtClean="0"/>
              <a:t>nero.</a:t>
            </a:r>
            <a:endParaRPr lang="it-IT" sz="2400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38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u="sng" dirty="0" smtClean="0"/>
              <a:t>SOSTEGNO ALL’AFFITTO</a:t>
            </a:r>
            <a:br>
              <a:rPr lang="it-IT" sz="2400" b="1" u="sng" dirty="0" smtClean="0"/>
            </a:br>
            <a:r>
              <a:rPr lang="it-IT" sz="2400" b="1" dirty="0" smtClean="0"/>
              <a:t>200 </a:t>
            </a:r>
            <a:r>
              <a:rPr lang="it-IT" sz="2400" b="1" dirty="0"/>
              <a:t>MILIONI DI EURO AL FONDO </a:t>
            </a:r>
            <a:r>
              <a:rPr lang="it-IT" sz="2400" b="1" dirty="0" smtClean="0"/>
              <a:t>AFFITTO</a:t>
            </a:r>
            <a:br>
              <a:rPr lang="it-IT" sz="2400" b="1" dirty="0" smtClean="0"/>
            </a:br>
            <a:endParaRPr lang="it-IT" sz="1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Ai 100 milioni di euro già stanziati dal decreto legge IMU dello scorso agosto (n. 102/2013) si aggiungono altri 100 milioni per il biennio 2014-2015. Il </a:t>
            </a:r>
            <a:r>
              <a:rPr lang="it-IT" sz="2400" smtClean="0"/>
              <a:t>Fondo nazionale </a:t>
            </a:r>
            <a:r>
              <a:rPr lang="it-IT" sz="2400" dirty="0"/>
              <a:t>per l’accesso alle abitazione in locazione prevede l’erogazione di contributi a favore di famiglie che hanno un canone di locazione registrato che si trovano in difficoltà nel pagare l’affitto.</a:t>
            </a:r>
          </a:p>
          <a:p>
            <a:endParaRPr lang="it-IT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007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033859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it-IT" sz="2400" b="1" u="sng" dirty="0"/>
              <a:t>SOSTEGNO </a:t>
            </a:r>
            <a:r>
              <a:rPr lang="it-IT" sz="2400" b="1" u="sng" dirty="0" smtClean="0"/>
              <a:t>ALL’AFFITTO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266 </a:t>
            </a:r>
            <a:r>
              <a:rPr lang="it-IT" sz="2400" b="1" dirty="0"/>
              <a:t>MILIONI DI EURO FONDO MOROSITA’ </a:t>
            </a:r>
            <a:r>
              <a:rPr lang="it-IT" sz="2400" b="1" dirty="0" smtClean="0"/>
              <a:t>INCOLPEVOLE</a:t>
            </a:r>
            <a:br>
              <a:rPr lang="it-IT" sz="2400" b="1" dirty="0" smtClean="0"/>
            </a:b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38194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2400" dirty="0" smtClean="0"/>
              <a:t>Ai 40 milioni di euro stanziati dal decreto legge IMU dello scorso agosto (n. 102/2013</a:t>
            </a:r>
            <a:r>
              <a:rPr lang="it-IT" sz="2400" dirty="0"/>
              <a:t>) si </a:t>
            </a:r>
            <a:r>
              <a:rPr lang="it-IT" sz="2400" dirty="0" smtClean="0"/>
              <a:t>aggiungono altri 226 milioni da qui al 2020. 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/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 smtClean="0"/>
              <a:t>Il Fondo è destinato agli inquilini morosi  incolpevoli, cioè a quelle persone che hanno sempre pagato l’affitto e non riescono più a pagarlo o perché hanno perso il lavoro e per difficoltà economiche familiari dovute ad esempio a una grave malattia. </a:t>
            </a:r>
            <a:endParaRPr lang="it-I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087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400" b="1" u="sng" dirty="0"/>
              <a:t>SOSTEGNO ALL’AFFITTO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FONDI DI GARANZIA E AGENZIE </a:t>
            </a:r>
            <a:r>
              <a:rPr lang="it-IT" sz="2400" b="1" dirty="0"/>
              <a:t>DI REPERIMENTO DI </a:t>
            </a:r>
            <a:r>
              <a:rPr lang="it-IT" sz="2400" b="1" dirty="0" smtClean="0"/>
              <a:t>ALLOGGI</a:t>
            </a:r>
            <a:br>
              <a:rPr lang="it-IT" sz="2400" b="1" dirty="0" smtClean="0"/>
            </a:br>
            <a:r>
              <a:rPr lang="it-IT" sz="2400" b="1" dirty="0" smtClean="0"/>
              <a:t>A </a:t>
            </a:r>
            <a:r>
              <a:rPr lang="it-IT" sz="2400" b="1" dirty="0"/>
              <a:t>CANONE CONCORDATO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49857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2400" dirty="0" smtClean="0"/>
              <a:t>Per attenuare le tensioni sul mercato delle locazioni (2,5 milioni di famiglie in affitto pagano un canone superiore al 40% del reddito), le risorse del </a:t>
            </a:r>
            <a:r>
              <a:rPr lang="it-IT" sz="2400" i="1" dirty="0" smtClean="0"/>
              <a:t>Fondo Affitto</a:t>
            </a:r>
            <a:r>
              <a:rPr lang="it-IT" sz="2400" dirty="0" smtClean="0"/>
              <a:t> sono destinate anche:</a:t>
            </a:r>
          </a:p>
          <a:p>
            <a:pPr algn="just">
              <a:spcBef>
                <a:spcPts val="0"/>
              </a:spcBef>
            </a:pPr>
            <a:r>
              <a:rPr lang="it-IT" sz="2400" dirty="0"/>
              <a:t>a</a:t>
            </a:r>
            <a:r>
              <a:rPr lang="it-IT" sz="2400" dirty="0" smtClean="0"/>
              <a:t>lla costituzione di fondi di garanzia</a:t>
            </a:r>
          </a:p>
          <a:p>
            <a:pPr algn="just">
              <a:spcBef>
                <a:spcPts val="0"/>
              </a:spcBef>
            </a:pPr>
            <a:r>
              <a:rPr lang="it-IT" sz="2400" dirty="0" smtClean="0"/>
              <a:t>al reperimento di  alloggi  in  locazione a canone concordato, premiando le Agenzie locali che:</a:t>
            </a:r>
          </a:p>
          <a:p>
            <a:pPr lvl="1" algn="just">
              <a:spcBef>
                <a:spcPts val="0"/>
              </a:spcBef>
            </a:pPr>
            <a:r>
              <a:rPr lang="it-IT" sz="1800" dirty="0" smtClean="0"/>
              <a:t>assegnano gli alloggi agli inquilini provenienti da alloggi ex IACP o sottoposti a procedure di sfratto esecutivo</a:t>
            </a:r>
          </a:p>
          <a:p>
            <a:pPr lvl="1">
              <a:spcBef>
                <a:spcPts val="0"/>
              </a:spcBef>
            </a:pPr>
            <a:r>
              <a:rPr lang="it-IT" sz="1800" dirty="0" smtClean="0"/>
              <a:t>hanno intermediato il maggior numero di contratti di locazione a canone concordato nel biennio precedente</a:t>
            </a:r>
            <a:endParaRPr lang="it-IT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5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400" b="1" u="sng" dirty="0"/>
              <a:t>SOSTEGNO ALL’AFFITTO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MISURE PER INCREMENTARE L’OFFERTA DI ALLOGGI IN </a:t>
            </a:r>
            <a:r>
              <a:rPr lang="it-IT" sz="2400" b="1" dirty="0" smtClean="0"/>
              <a:t>AFFITTO</a:t>
            </a:r>
            <a:br>
              <a:rPr lang="it-IT" sz="2400" b="1" dirty="0" smtClean="0"/>
            </a:br>
            <a:r>
              <a:rPr lang="it-IT" sz="2400" b="1" dirty="0" smtClean="0"/>
              <a:t>E </a:t>
            </a:r>
            <a:r>
              <a:rPr lang="it-IT" sz="2400" b="1" dirty="0" smtClean="0"/>
              <a:t>LA MODERAZIONE DEI CANONI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47453"/>
            <a:ext cx="8229600" cy="2221707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400" dirty="0" smtClean="0"/>
              <a:t>Incentivi ai Comuni che acquisiscono in locazione immobili di privati per contrastare l’emergenza abitativa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400" dirty="0" smtClean="0"/>
          </a:p>
          <a:p>
            <a:pPr algn="just">
              <a:spcBef>
                <a:spcPts val="0"/>
              </a:spcBef>
            </a:pPr>
            <a:r>
              <a:rPr lang="it-IT" sz="2400" dirty="0" smtClean="0"/>
              <a:t>Incentivi alle rinegoziazioni fra le parti delle locazioni esistenti per la stipula di contratti a canoni inferiori</a:t>
            </a:r>
            <a:endParaRPr lang="it-IT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8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38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400" b="1" u="sng" dirty="0" smtClean="0"/>
              <a:t>EDILIZIA POPOLARE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PIANO DI RECUPERO </a:t>
            </a:r>
            <a:r>
              <a:rPr lang="it-IT" sz="2400" b="1" dirty="0"/>
              <a:t>ALLOGGI EX IACP E DI PROPRIETA' DEI COMUNI </a:t>
            </a:r>
            <a:r>
              <a:rPr lang="it-IT" sz="2400" b="1" dirty="0" smtClean="0"/>
              <a:t>568 </a:t>
            </a:r>
            <a:r>
              <a:rPr lang="it-IT" sz="2400" b="1" dirty="0"/>
              <a:t>MILIONI DI EURO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38194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Il Piano, che dovrà </a:t>
            </a:r>
            <a:r>
              <a:rPr lang="it-IT" dirty="0"/>
              <a:t>essere approvato entro </a:t>
            </a:r>
            <a:r>
              <a:rPr lang="it-IT" dirty="0" smtClean="0"/>
              <a:t>4 mesi, </a:t>
            </a:r>
            <a:r>
              <a:rPr lang="it-IT" dirty="0" smtClean="0"/>
              <a:t>finanzierà con 500 milioni di euro </a:t>
            </a:r>
            <a:r>
              <a:rPr lang="it-IT" dirty="0" smtClean="0"/>
              <a:t>il recupero di oltre </a:t>
            </a:r>
            <a:r>
              <a:rPr lang="it-IT" b="1" dirty="0" smtClean="0"/>
              <a:t>12.000 alloggi</a:t>
            </a:r>
            <a:r>
              <a:rPr lang="it-IT" dirty="0" smtClean="0"/>
              <a:t>, anche ai fini dell’adeguamento energetico, impiantistico e statico degli immobili. Le risorse, entro il limite di 500.000 euro, sono reperite attraverso il «fondo revoche» (infrastrutture strategiche «incagliate») </a:t>
            </a:r>
          </a:p>
          <a:p>
            <a:pPr algn="just"/>
            <a:r>
              <a:rPr lang="it-IT" dirty="0" smtClean="0"/>
              <a:t>Altri 67,9 milioni di euro vanno al recupero di ulteriori </a:t>
            </a:r>
            <a:r>
              <a:rPr lang="it-IT" b="1" dirty="0" smtClean="0"/>
              <a:t>2.300 alloggi </a:t>
            </a:r>
            <a:r>
              <a:rPr lang="it-IT" dirty="0" smtClean="0"/>
              <a:t>ex IACP da destinare alle </a:t>
            </a:r>
            <a:r>
              <a:rPr lang="it-IT" b="1" i="1" dirty="0" smtClean="0"/>
              <a:t>categorie sociali disagiate</a:t>
            </a:r>
            <a:r>
              <a:rPr lang="it-IT" dirty="0" smtClean="0"/>
              <a:t> (conduttori con reddito annuo lordo complessivo familiare inferiore a 27.000 euro, che siano o abbiano nel proprio nucleo familiare persone ultrasessantacinquenni, malati terminali o portatori di handicap con invalidità superiore al 66 per cento, figli fiscalmente a carico e che risultino soggetti a procedure esecutive di rilascio per finita locazione). 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6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49883"/>
            <a:ext cx="8229600" cy="1143000"/>
          </a:xfrm>
        </p:spPr>
        <p:txBody>
          <a:bodyPr>
            <a:noAutofit/>
          </a:bodyPr>
          <a:lstStyle/>
          <a:p>
            <a:r>
              <a:rPr lang="it-IT" sz="2400" b="1" u="sng" dirty="0" smtClean="0"/>
              <a:t>EDILIZIA POPOLARE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000" b="1" dirty="0" smtClean="0"/>
              <a:t>UTILIZZO DEI PROVENTI </a:t>
            </a:r>
            <a:r>
              <a:rPr lang="it-IT" sz="2000" b="1" dirty="0"/>
              <a:t>VENDITA ALLOGGI EX IACP E DI PROPRIETA' DEI COMUNI PER REALIZZARE NUOVI ALLOGGI O </a:t>
            </a:r>
            <a:r>
              <a:rPr lang="it-IT" sz="2000" b="1" dirty="0" smtClean="0"/>
              <a:t>RECUPERARE QUELLI INAGIBILI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75445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it-IT" sz="2400" kern="0" dirty="0" smtClean="0"/>
              <a:t>Entro il 30 giugno 2014 un decreto MIT, MEF, Affari regionali (d’intesa con la Conferenza unificata) sulle procedure di alienazione degli alloggi ex IACP e dei Comuni a favore degli attuali inquilini.</a:t>
            </a:r>
          </a:p>
          <a:p>
            <a:pPr algn="just">
              <a:spcBef>
                <a:spcPts val="0"/>
              </a:spcBef>
            </a:pPr>
            <a:r>
              <a:rPr lang="it-IT" sz="2400" kern="0" dirty="0" smtClean="0"/>
              <a:t>Entro 30 giorni la costituzione Fondo contributo agli interessi sui mutui ipotecari</a:t>
            </a:r>
            <a:r>
              <a:rPr lang="it-IT" sz="2400" b="1" i="1" kern="0" dirty="0" smtClean="0"/>
              <a:t>, </a:t>
            </a:r>
            <a:r>
              <a:rPr lang="it-IT" sz="2400" kern="0" dirty="0" smtClean="0"/>
              <a:t>con una dotazione di 18,9 milioni di euro </a:t>
            </a:r>
            <a:r>
              <a:rPr lang="it-IT" sz="2400" kern="0" dirty="0" smtClean="0"/>
              <a:t>ogni anno dal </a:t>
            </a:r>
            <a:r>
              <a:rPr lang="it-IT" sz="2400" kern="0" dirty="0" smtClean="0"/>
              <a:t>2015 al 2020 (</a:t>
            </a:r>
            <a:r>
              <a:rPr lang="it-IT" sz="2400" b="1" kern="0" dirty="0" smtClean="0"/>
              <a:t>113,4 milioni di euro</a:t>
            </a:r>
            <a:r>
              <a:rPr lang="it-IT" sz="2400" kern="0" dirty="0" smtClean="0"/>
              <a:t>) per favorire l’acquisto degli alloggi da parte degli inquilini.</a:t>
            </a:r>
            <a:endParaRPr lang="it-IT" sz="2400" kern="0" dirty="0" smtClean="0"/>
          </a:p>
          <a:p>
            <a:pPr algn="just">
              <a:spcBef>
                <a:spcPts val="0"/>
              </a:spcBef>
            </a:pPr>
            <a:r>
              <a:rPr lang="it-IT" sz="2400" kern="0" dirty="0" smtClean="0"/>
              <a:t>Accesso al Fondo di garanzia statale per la prima casa del MEF (istituito con la legge </a:t>
            </a:r>
            <a:r>
              <a:rPr lang="it-IT" sz="2400" kern="0" dirty="0" smtClean="0"/>
              <a:t>di Stabilità) </a:t>
            </a:r>
            <a:r>
              <a:rPr lang="it-IT" sz="2400" kern="0" dirty="0" smtClean="0"/>
              <a:t>dotato di </a:t>
            </a:r>
            <a:r>
              <a:rPr lang="it-IT" sz="2400" b="1" kern="0" dirty="0" smtClean="0"/>
              <a:t>200  milioni  di euro </a:t>
            </a:r>
            <a:r>
              <a:rPr lang="it-IT" sz="2400" kern="0" dirty="0" smtClean="0"/>
              <a:t>per ciascuno degli anni 2014, 2015 e 2016.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dirty="0" smtClean="0"/>
              <a:t>    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80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05867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u="sng" dirty="0" smtClean="0"/>
              <a:t>EDILIZIA RESIDENZIALE SOCIALE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INCREMENTO </a:t>
            </a:r>
            <a:r>
              <a:rPr lang="it-IT" sz="2400" b="1" dirty="0"/>
              <a:t>DELL’OFFERTA DI </a:t>
            </a:r>
            <a:r>
              <a:rPr lang="it-IT" sz="2400" b="1" dirty="0" smtClean="0"/>
              <a:t>ALLOGGI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30993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3700" dirty="0" smtClean="0"/>
              <a:t>La norma favorisce l’aumento dell’offerta di alloggi sociali in locazione:  nei Comuni ad alta tensione abitativa, senza consumo di nuovo suolo, valorizzando il risparmio energetico, accelerando l’utilizzo delle risorse dei Fondi immobiliari per il social </a:t>
            </a:r>
            <a:r>
              <a:rPr lang="it-IT" sz="3700" dirty="0" err="1" smtClean="0"/>
              <a:t>housing</a:t>
            </a:r>
            <a:r>
              <a:rPr lang="it-IT" sz="3700" dirty="0" smtClean="0"/>
              <a:t> (come il FIA)</a:t>
            </a:r>
          </a:p>
          <a:p>
            <a:pPr marL="0" indent="0">
              <a:buNone/>
            </a:pPr>
            <a:r>
              <a:rPr lang="it-IT" sz="3700" dirty="0" smtClean="0"/>
              <a:t>Lo fa, anche in deroga agli strumenti urbanistici vigenti, attraverso interventi di: </a:t>
            </a:r>
          </a:p>
          <a:p>
            <a:pPr lvl="1"/>
            <a:r>
              <a:rPr lang="it-IT" sz="3700" dirty="0" smtClean="0"/>
              <a:t>ristrutturazione edilizia</a:t>
            </a:r>
          </a:p>
          <a:p>
            <a:pPr lvl="1"/>
            <a:r>
              <a:rPr lang="it-IT" sz="3700" dirty="0" smtClean="0"/>
              <a:t>sostituzione edilizia mediante anche la totale demolizione dell’edificio e la sua ricostruzione con modifica di sagoma</a:t>
            </a:r>
          </a:p>
          <a:p>
            <a:pPr lvl="1"/>
            <a:r>
              <a:rPr lang="it-IT" sz="3700" dirty="0" smtClean="0"/>
              <a:t>variazione della destinazione d'uso</a:t>
            </a:r>
          </a:p>
          <a:p>
            <a:pPr lvl="1"/>
            <a:r>
              <a:rPr lang="it-IT" sz="3700" dirty="0" smtClean="0"/>
              <a:t>creazione di servizi e funzioni connesse e complementari alla residenza, al commercio con esclusione delle grandi strutture di vendita</a:t>
            </a:r>
          </a:p>
          <a:p>
            <a:pPr lvl="1"/>
            <a:r>
              <a:rPr lang="it-IT" sz="3700" dirty="0" smtClean="0"/>
              <a:t>creazione di quote di alloggi da destinare alla locazione temporanea dei residenti di immobili di edilizia residenziale pubblica in corso di ristrutturazione o a soggetti sottoposti a procedure di sfratto.  </a:t>
            </a:r>
          </a:p>
          <a:p>
            <a:pPr marL="0" indent="0">
              <a:buNone/>
            </a:pPr>
            <a:endParaRPr lang="it-IT" sz="3700" dirty="0" smtClean="0"/>
          </a:p>
          <a:p>
            <a:pPr marL="0" indent="0">
              <a:buNone/>
            </a:pPr>
            <a:r>
              <a:rPr lang="it-IT" sz="3700" b="1" dirty="0" smtClean="0"/>
              <a:t>100 milioni di euro</a:t>
            </a:r>
          </a:p>
          <a:p>
            <a:r>
              <a:rPr lang="it-IT" sz="3700" dirty="0" smtClean="0"/>
              <a:t>per le Regioni che entro 90</a:t>
            </a:r>
            <a:r>
              <a:rPr lang="it-IT" sz="3700" dirty="0" smtClean="0">
                <a:solidFill>
                  <a:srgbClr val="FF0000"/>
                </a:solidFill>
              </a:rPr>
              <a:t> </a:t>
            </a:r>
            <a:r>
              <a:rPr lang="it-IT" sz="3700" dirty="0" smtClean="0"/>
              <a:t>giorni definiscono: </a:t>
            </a:r>
          </a:p>
          <a:p>
            <a:pPr lvl="1"/>
            <a:r>
              <a:rPr lang="it-IT" sz="3700" dirty="0" smtClean="0"/>
              <a:t>i requisiti di accesso e di permanenza nell’alloggio sociale</a:t>
            </a:r>
          </a:p>
          <a:p>
            <a:pPr lvl="1"/>
            <a:r>
              <a:rPr lang="it-IT" sz="3700" dirty="0" smtClean="0"/>
              <a:t>i criteri per la fissazione dei canoni di locazione</a:t>
            </a:r>
          </a:p>
          <a:p>
            <a:pPr lvl="1"/>
            <a:r>
              <a:rPr lang="it-IT" sz="3700" dirty="0" smtClean="0"/>
              <a:t>i prezzi di cessione per gli alloggi concessi in locazione con patto di futura vendita</a:t>
            </a:r>
          </a:p>
          <a:p>
            <a:pPr lvl="1"/>
            <a:r>
              <a:rPr lang="it-IT" sz="3700" dirty="0" smtClean="0"/>
              <a:t>eventuali norme di semplificazione per il rilascio del titolo abilitativo edilizio e riduzioni degli  oneri di urbanizzazione  </a:t>
            </a:r>
          </a:p>
          <a:p>
            <a:r>
              <a:rPr lang="it-IT" sz="3700" dirty="0" smtClean="0"/>
              <a:t>per il finanziamento della quota di alloggi per gli inquilini ERP nonché degli spazi e servizi collettivi dei soli Comuni che entro 90 giorni recepiscono le norme di semplificazione e approvano:</a:t>
            </a:r>
          </a:p>
          <a:p>
            <a:pPr lvl="1"/>
            <a:r>
              <a:rPr lang="it-IT" sz="3700" dirty="0" smtClean="0"/>
              <a:t>i criteri di valutazione urbanistica, economica e funzionale degli interventi</a:t>
            </a:r>
          </a:p>
          <a:p>
            <a:pPr lvl="1"/>
            <a:r>
              <a:rPr lang="it-IT" sz="3700" dirty="0" smtClean="0"/>
              <a:t>le superfici complessive che possono essere cedute ad altri operatori ovvero trasferite su altre aree di proprietà pubblica o privata  </a:t>
            </a:r>
          </a:p>
          <a:p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18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05867"/>
            <a:ext cx="8640960" cy="1143000"/>
          </a:xfrm>
        </p:spPr>
        <p:txBody>
          <a:bodyPr>
            <a:noAutofit/>
          </a:bodyPr>
          <a:lstStyle/>
          <a:p>
            <a:r>
              <a:rPr lang="it-IT" sz="2400" b="1" u="sng" dirty="0" smtClean="0"/>
              <a:t>EDILIZIA RESIDENZIALE SOCIALE</a:t>
            </a: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RISCATTO </a:t>
            </a:r>
            <a:r>
              <a:rPr lang="it-IT" sz="2400" b="1" dirty="0"/>
              <a:t>A TERMINE </a:t>
            </a:r>
            <a:r>
              <a:rPr lang="it-IT" sz="2400" b="1" dirty="0" smtClean="0"/>
              <a:t>DELL’ALLOGGIO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548061"/>
            <a:ext cx="8229600" cy="3617243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Le convenzioni che disciplinano le locazioni di alloggio sociale possono prevedere che - trascorsi almeno 7 anni dalla stipula del contratto di locazione - l’inquilino abbia la facoltà di riscattare l’unità immobiliare. </a:t>
            </a:r>
          </a:p>
          <a:p>
            <a:pPr marL="0" indent="0"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Chi acquista ha </a:t>
            </a:r>
            <a:r>
              <a:rPr lang="it-IT" dirty="0" smtClean="0"/>
              <a:t>due </a:t>
            </a:r>
            <a:r>
              <a:rPr lang="it-IT" dirty="0" smtClean="0"/>
              <a:t>vantaggi: 1) l’Iva dovuta dall’acquirente (che è incassata da chi vende per riversarla allo Stato) viene corrisposta solo al momento del riscatto e non all’inizio; 2) il reperimento del fabbisogno finanziario residuo per l’acquisto è rimandato al momento dell’atto di acquisto. Chi vende rimanda la tassazione IRES e IRAP sui corrispettivi delle cessioni alla data del riscatto </a:t>
            </a:r>
            <a:r>
              <a:rPr lang="it-IT" b="1" dirty="0" smtClean="0"/>
              <a:t> 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52400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762000"/>
            <a:ext cx="2088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 smtClean="0"/>
              <a:t>Ministero delle Infrastrutture </a:t>
            </a:r>
          </a:p>
          <a:p>
            <a:pPr algn="ctr"/>
            <a:r>
              <a:rPr lang="it-IT" sz="1200" b="1" dirty="0" smtClean="0"/>
              <a:t>e dei Trasporti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805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1057</Words>
  <Application>Microsoft Office PowerPoint</Application>
  <PresentationFormat>Presentazione su schermo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Decreto casa. Un miliardo e 800 milioni per l’emergenza abitativa. Che cosa prevede?</vt:lpstr>
      <vt:lpstr>SOSTEGNO ALL’AFFITTO 200 MILIONI DI EURO AL FONDO AFFITTO </vt:lpstr>
      <vt:lpstr>SOSTEGNO ALL’AFFITTO 266 MILIONI DI EURO FONDO MOROSITA’ INCOLPEVOLE </vt:lpstr>
      <vt:lpstr>SOSTEGNO ALL’AFFITTO FONDI DI GARANZIA E AGENZIE DI REPERIMENTO DI ALLOGGI A CANONE CONCORDATO</vt:lpstr>
      <vt:lpstr>SOSTEGNO ALL’AFFITTO MISURE PER INCREMENTARE L’OFFERTA DI ALLOGGI IN AFFITTO E LA MODERAZIONE DEI CANONI</vt:lpstr>
      <vt:lpstr>EDILIZIA POPOLARE PIANO DI RECUPERO ALLOGGI EX IACP E DI PROPRIETA' DEI COMUNI 568 MILIONI DI EURO</vt:lpstr>
      <vt:lpstr>EDILIZIA POPOLARE UTILIZZO DEI PROVENTI VENDITA ALLOGGI EX IACP E DI PROPRIETA' DEI COMUNI PER REALIZZARE NUOVI ALLOGGI O RECUPERARE QUELLI INAGIBILI</vt:lpstr>
      <vt:lpstr>EDILIZIA RESIDENZIALE SOCIALE INCREMENTO DELL’OFFERTA DI ALLOGGI</vt:lpstr>
      <vt:lpstr>EDILIZIA RESIDENZIALE SOCIALE RISCATTO A TERMINE DELL’ALLOGGIO</vt:lpstr>
      <vt:lpstr>AGEVOLAZIONI FISCALI RIDUZIONE DELLA CEDOLARE SECCA AL 10%</vt:lpstr>
      <vt:lpstr>AGEVOLAZIONI FISCALI  PER I REDDITI DA LOCAZIONI DI ALLOGGI SOCIALI NUOVI O RISTRUTTURATI </vt:lpstr>
      <vt:lpstr>AGEVOLAZIONI FISCALI DETRAZIONI IRPEF PER IL CONDUTTORE DI ALLOGGI SOCIALI</vt:lpstr>
      <vt:lpstr>AGEVOLAZIONI FISCALI BONUS PER L’ACQUISTO DI MOBILI</vt:lpstr>
      <vt:lpstr>AGEVOLAZIONI FISCALI IMU RESIDENTI ALL’ESTERO </vt:lpstr>
      <vt:lpstr>LOTTA ALL’ABUSIVISMO E TUTELA DEI CONDUTTORI CHE HANNO APPLICATO LE NORME ANTI-EVASIONE </vt:lpstr>
    </vt:vector>
  </TitlesOfParts>
  <Company>Ministero delle Infrastrutture e dei Trasporti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casa. Cosa prevede?</dc:title>
  <dc:creator>Maximilian Lombardi</dc:creator>
  <cp:lastModifiedBy>Casotto Ubaldo</cp:lastModifiedBy>
  <cp:revision>33</cp:revision>
  <cp:lastPrinted>2014-05-20T07:17:10Z</cp:lastPrinted>
  <dcterms:created xsi:type="dcterms:W3CDTF">2014-05-16T10:28:48Z</dcterms:created>
  <dcterms:modified xsi:type="dcterms:W3CDTF">2014-05-20T07:27:35Z</dcterms:modified>
</cp:coreProperties>
</file>